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Barlow" panose="020F0502020204030204" pitchFamily="2" charset="0"/>
      <p:regular r:id="rId12"/>
    </p:embeddedFont>
    <p:embeddedFont>
      <p:font typeface="Consolas" panose="020B0609020204030204" pitchFamily="49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3891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D9339E-8CD0-39C8-DE8C-A67B3EE36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7532"/>
            <a:ext cx="14679675" cy="820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49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42900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 Understanding &amp; Business Impact</a:t>
            </a:r>
            <a:endParaRPr lang="en-US" sz="4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9983" y="880229"/>
            <a:ext cx="2742247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🔎</a:t>
            </a:r>
            <a:r>
              <a:rPr lang="en-US" sz="2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Problem Statement</a:t>
            </a: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819983" y="1294567"/>
            <a:ext cx="12990433" cy="10413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Food delivery platforms need accurate delivery time predictions to:</a:t>
            </a:r>
            <a:endParaRPr lang="en-US" sz="3250" dirty="0"/>
          </a:p>
        </p:txBody>
      </p:sp>
      <p:sp>
        <p:nvSpPr>
          <p:cNvPr id="4" name="Shape 2"/>
          <p:cNvSpPr/>
          <p:nvPr/>
        </p:nvSpPr>
        <p:spPr>
          <a:xfrm>
            <a:off x="819983" y="2669381"/>
            <a:ext cx="3080861" cy="1164908"/>
          </a:xfrm>
          <a:prstGeom prst="roundRect">
            <a:avLst>
              <a:gd name="adj" fmla="val 3017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77039" y="2926437"/>
            <a:ext cx="2566749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Improve customer satisfaction</a:t>
            </a:r>
            <a:endParaRPr lang="en-US" sz="2000" dirty="0"/>
          </a:p>
        </p:txBody>
      </p:sp>
      <p:sp>
        <p:nvSpPr>
          <p:cNvPr id="6" name="Shape 4"/>
          <p:cNvSpPr/>
          <p:nvPr/>
        </p:nvSpPr>
        <p:spPr>
          <a:xfrm>
            <a:off x="4123134" y="2669381"/>
            <a:ext cx="3080861" cy="1164908"/>
          </a:xfrm>
          <a:prstGeom prst="roundRect">
            <a:avLst>
              <a:gd name="adj" fmla="val 3017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380190" y="2926437"/>
            <a:ext cx="2566749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Reduce order cancellations</a:t>
            </a:r>
            <a:endParaRPr lang="en-US" sz="2000" dirty="0"/>
          </a:p>
        </p:txBody>
      </p:sp>
      <p:sp>
        <p:nvSpPr>
          <p:cNvPr id="8" name="Shape 6"/>
          <p:cNvSpPr/>
          <p:nvPr/>
        </p:nvSpPr>
        <p:spPr>
          <a:xfrm>
            <a:off x="7426285" y="2669381"/>
            <a:ext cx="3080861" cy="1164908"/>
          </a:xfrm>
          <a:prstGeom prst="roundRect">
            <a:avLst>
              <a:gd name="adj" fmla="val 3017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83341" y="2926437"/>
            <a:ext cx="2566749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Optimize delivery partner allocation</a:t>
            </a:r>
            <a:endParaRPr lang="en-US" sz="2000" dirty="0"/>
          </a:p>
        </p:txBody>
      </p:sp>
      <p:sp>
        <p:nvSpPr>
          <p:cNvPr id="10" name="Shape 8"/>
          <p:cNvSpPr/>
          <p:nvPr/>
        </p:nvSpPr>
        <p:spPr>
          <a:xfrm>
            <a:off x="10729436" y="2669381"/>
            <a:ext cx="3080980" cy="1164908"/>
          </a:xfrm>
          <a:prstGeom prst="roundRect">
            <a:avLst>
              <a:gd name="adj" fmla="val 30170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986492" y="2926437"/>
            <a:ext cx="2566868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Manage operational efficiency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819983" y="4167783"/>
            <a:ext cx="2603302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💼</a:t>
            </a:r>
            <a:r>
              <a:rPr lang="en-US" sz="2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Business Impact</a:t>
            </a:r>
            <a:endParaRPr lang="en-US" sz="2000" dirty="0"/>
          </a:p>
        </p:txBody>
      </p:sp>
      <p:sp>
        <p:nvSpPr>
          <p:cNvPr id="13" name="Shape 11"/>
          <p:cNvSpPr/>
          <p:nvPr/>
        </p:nvSpPr>
        <p:spPr>
          <a:xfrm>
            <a:off x="819983" y="4826675"/>
            <a:ext cx="527090" cy="527090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569363" y="4907161"/>
            <a:ext cx="5606891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⏱</a:t>
            </a: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Reduces customer frustration caused by inaccurate ETAs</a:t>
            </a:r>
            <a:endParaRPr lang="en-US" sz="2000" dirty="0"/>
          </a:p>
        </p:txBody>
      </p:sp>
      <p:sp>
        <p:nvSpPr>
          <p:cNvPr id="15" name="Shape 13"/>
          <p:cNvSpPr/>
          <p:nvPr/>
        </p:nvSpPr>
        <p:spPr>
          <a:xfrm>
            <a:off x="7454146" y="4826675"/>
            <a:ext cx="527090" cy="527090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203525" y="4907161"/>
            <a:ext cx="471035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📈</a:t>
            </a: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Improves platform trust &amp; retention</a:t>
            </a:r>
            <a:endParaRPr lang="en-US" sz="2000" dirty="0"/>
          </a:p>
        </p:txBody>
      </p:sp>
      <p:sp>
        <p:nvSpPr>
          <p:cNvPr id="17" name="Shape 15"/>
          <p:cNvSpPr/>
          <p:nvPr/>
        </p:nvSpPr>
        <p:spPr>
          <a:xfrm>
            <a:off x="819983" y="6002655"/>
            <a:ext cx="527090" cy="527090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1569363" y="6083141"/>
            <a:ext cx="4637723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🚚</a:t>
            </a: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Enables smarter driver assignment</a:t>
            </a:r>
            <a:endParaRPr lang="en-US" sz="2000" dirty="0"/>
          </a:p>
        </p:txBody>
      </p:sp>
      <p:sp>
        <p:nvSpPr>
          <p:cNvPr id="19" name="Shape 17"/>
          <p:cNvSpPr/>
          <p:nvPr/>
        </p:nvSpPr>
        <p:spPr>
          <a:xfrm>
            <a:off x="7454146" y="6002655"/>
            <a:ext cx="527090" cy="527090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203525" y="6083141"/>
            <a:ext cx="5606891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💰</a:t>
            </a: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Minimizes operational delays and penalties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819983" y="6984087"/>
            <a:ext cx="12990433" cy="365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Impact:</a:t>
            </a: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Accurate predictions (~±7 minutes error) significantly enhance service reliability.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67721" y="1051441"/>
            <a:ext cx="5526762" cy="502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Overview &amp; Key Insights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1767721" y="1606867"/>
            <a:ext cx="2009894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📊</a:t>
            </a:r>
            <a:r>
              <a:rPr lang="en-US" sz="1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Data Used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1767721" y="2056805"/>
            <a:ext cx="11094839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model considers: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1767721" y="2456498"/>
            <a:ext cx="11094839" cy="1438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Delivery partner age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Ratings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Number of multiple deliveries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Vehicle type (Motorcycle, Scooter, Bicycle)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Restaurant &amp; delivery geo-coordinates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1767721" y="4093607"/>
            <a:ext cx="2768322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🔍</a:t>
            </a:r>
            <a:r>
              <a:rPr lang="en-US" sz="1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Key Insights from Analysis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767721" y="4543544"/>
            <a:ext cx="11094839" cy="1141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Distance is the strongest predictor of delivery time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Vehicle type significantly impacts speed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Higher-rated drivers handle longer distances efficiently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Delivery time distribution shows skewness → required transformation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1767721" y="5883712"/>
            <a:ext cx="3008590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📈</a:t>
            </a:r>
            <a:r>
              <a:rPr lang="en-US" sz="1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Visualization Features in App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767721" y="6333649"/>
            <a:ext cx="11094839" cy="844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Histogram of delivery time distribution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Vehicle impact boxplot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Engineered feature breakdown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29903" y="1002149"/>
            <a:ext cx="9101614" cy="560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Feature Engineering &amp; Preprocessing Steps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1129903" y="1628180"/>
            <a:ext cx="2393752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🧹</a:t>
            </a:r>
            <a:r>
              <a:rPr lang="en-US" sz="1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Data Preprocessing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29903" y="2155269"/>
            <a:ext cx="12370475" cy="1696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Missing value imputation (median/mode)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One-Hot Encoding for:</a:t>
            </a:r>
            <a:endParaRPr lang="en-US" sz="1550" dirty="0"/>
          </a:p>
          <a:p>
            <a:pPr marL="685800" lvl="1" indent="-342900" algn="l">
              <a:lnSpc>
                <a:spcPts val="2300"/>
              </a:lnSpc>
              <a:buSzPct val="100000"/>
              <a:buChar char="◦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type_of_order</a:t>
            </a:r>
            <a:endParaRPr lang="en-US" sz="1550" dirty="0"/>
          </a:p>
          <a:p>
            <a:pPr marL="685800" lvl="1" indent="-342900" algn="l">
              <a:lnSpc>
                <a:spcPts val="2300"/>
              </a:lnSpc>
              <a:buSzPct val="100000"/>
              <a:buChar char="◦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type_of_vehicle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Age binning (young / mid / senior)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1129903" y="4098488"/>
            <a:ext cx="3536752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📍</a:t>
            </a:r>
            <a:r>
              <a:rPr lang="en-US" sz="1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Advanced Feature Engineering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1129903" y="4625578"/>
            <a:ext cx="4013716" cy="2115741"/>
          </a:xfrm>
          <a:prstGeom prst="roundRect">
            <a:avLst>
              <a:gd name="adj" fmla="val 14299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354455" y="4850130"/>
            <a:ext cx="2291834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1. Geospatial Features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354455" y="5228987"/>
            <a:ext cx="3564612" cy="12301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Haversine Distance → Accurate earth-surface distance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Manhattan Distance → City grid approximation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5308283" y="4625578"/>
            <a:ext cx="4013716" cy="2115741"/>
          </a:xfrm>
          <a:prstGeom prst="roundRect">
            <a:avLst>
              <a:gd name="adj" fmla="val 14299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532834" y="4850130"/>
            <a:ext cx="2954060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2. Distance Transformations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532834" y="5228987"/>
            <a:ext cx="3564612" cy="9370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distance_log → Handles skewness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distance_sq → Captures exponential delay patterns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486662" y="4625578"/>
            <a:ext cx="4013716" cy="2115741"/>
          </a:xfrm>
          <a:prstGeom prst="roundRect">
            <a:avLst>
              <a:gd name="adj" fmla="val 14299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711214" y="4850130"/>
            <a:ext cx="2361486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3. Interaction Features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711214" y="5228987"/>
            <a:ext cx="3564612" cy="1287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Partner efficiency (ratings × deliveries)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Distance × vehicle score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Distance × rating interaction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1129903" y="6926580"/>
            <a:ext cx="1237047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📌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These engineered features improved model accuracy significantly.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41903" y="907137"/>
            <a:ext cx="6790849" cy="577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Model Selection &amp; Architecture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941903" y="1554242"/>
            <a:ext cx="4338518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🤖</a:t>
            </a:r>
            <a:r>
              <a:rPr lang="en-US" sz="1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Selected Model: LightGBM Regressor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941903" y="2105025"/>
            <a:ext cx="12746474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Chosen over: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41903" y="2607945"/>
            <a:ext cx="12746474" cy="1041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Linear Regression</a:t>
            </a:r>
            <a:endParaRPr lang="en-US" sz="160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Random Forest</a:t>
            </a:r>
            <a:endParaRPr lang="en-US" sz="160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XGBoost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41903" y="3911322"/>
            <a:ext cx="2309098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🔥</a:t>
            </a:r>
            <a:r>
              <a:rPr lang="en-US" sz="1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Why LightGBM?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41903" y="4619506"/>
            <a:ext cx="6119693" cy="1408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Handles non-linear relationships</a:t>
            </a:r>
            <a:endParaRPr lang="en-US" sz="160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Fast training &amp; inference</a:t>
            </a:r>
            <a:endParaRPr lang="en-US" sz="160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Efficient with large datasets</a:t>
            </a:r>
            <a:endParaRPr lang="en-US" sz="160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Captures complex feature interactions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426523" y="4462105"/>
            <a:ext cx="6419017" cy="2860238"/>
          </a:xfrm>
          <a:prstGeom prst="roundRect">
            <a:avLst>
              <a:gd name="adj" fmla="val 17438"/>
            </a:avLst>
          </a:prstGeom>
          <a:solidFill>
            <a:srgbClr val="481C9E">
              <a:alpha val="75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7634288" y="4637008"/>
            <a:ext cx="2517577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🏗</a:t>
            </a:r>
            <a:r>
              <a:rPr lang="en-US" sz="1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Architecture Design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634288" y="5100399"/>
            <a:ext cx="6003488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Entire workflow wrapped in Scikit-Learn Pipeline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34288" y="5564029"/>
            <a:ext cx="6003488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Same preprocessing during: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634288" y="6027658"/>
            <a:ext cx="6003488" cy="673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Training</a:t>
            </a:r>
            <a:endParaRPr lang="en-US" sz="160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Real-time prediction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34288" y="6858714"/>
            <a:ext cx="6003488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ensures consistency &amp; reliability.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46465"/>
            <a:ext cx="733067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Evaluation Metrics &amp; Results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580203"/>
            <a:ext cx="6150054" cy="4125278"/>
          </a:xfrm>
          <a:prstGeom prst="roundRect">
            <a:avLst>
              <a:gd name="adj" fmla="val 897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79277" y="2595443"/>
            <a:ext cx="6118860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27046" y="2751177"/>
            <a:ext cx="15418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Metric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3170158" y="2751177"/>
            <a:ext cx="1538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Score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5209461" y="2751177"/>
            <a:ext cx="15418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Meaning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879277" y="3301960"/>
            <a:ext cx="6118860" cy="18916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127046" y="3457694"/>
            <a:ext cx="15418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RMSE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3170158" y="3457694"/>
            <a:ext cx="1538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~7.23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5209461" y="3457694"/>
            <a:ext cx="1541859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Predictions are typically within ±7 minutes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79277" y="5193625"/>
            <a:ext cx="6118860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127046" y="5349359"/>
            <a:ext cx="15418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R²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3170158" y="5349359"/>
            <a:ext cx="1538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~0.82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5209461" y="5349359"/>
            <a:ext cx="154185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 explains 82% of variance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7623929" y="2549366"/>
            <a:ext cx="2743200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📌</a:t>
            </a: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Interpretation</a:t>
            </a:r>
            <a:endParaRPr lang="en-US" sz="2150" dirty="0"/>
          </a:p>
        </p:txBody>
      </p:sp>
      <p:sp>
        <p:nvSpPr>
          <p:cNvPr id="17" name="Shape 15"/>
          <p:cNvSpPr/>
          <p:nvPr/>
        </p:nvSpPr>
        <p:spPr>
          <a:xfrm>
            <a:off x="7623929" y="317754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8426172" y="3262313"/>
            <a:ext cx="312932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Strong predictive power</a:t>
            </a:r>
            <a:endParaRPr lang="en-US" sz="2150" dirty="0"/>
          </a:p>
        </p:txBody>
      </p:sp>
      <p:sp>
        <p:nvSpPr>
          <p:cNvPr id="19" name="Shape 17"/>
          <p:cNvSpPr/>
          <p:nvPr/>
        </p:nvSpPr>
        <p:spPr>
          <a:xfrm>
            <a:off x="7623929" y="42267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426172" y="4311491"/>
            <a:ext cx="533019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High reliability for real-world deployment</a:t>
            </a:r>
            <a:endParaRPr lang="en-US" sz="2150" dirty="0"/>
          </a:p>
        </p:txBody>
      </p:sp>
      <p:sp>
        <p:nvSpPr>
          <p:cNvPr id="21" name="Shape 19"/>
          <p:cNvSpPr/>
          <p:nvPr/>
        </p:nvSpPr>
        <p:spPr>
          <a:xfrm>
            <a:off x="7623929" y="527589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8426172" y="5360670"/>
            <a:ext cx="5347811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Significant improvement over baseline models</a:t>
            </a:r>
            <a:endParaRPr lang="en-US" sz="2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3674" y="917377"/>
            <a:ext cx="5517118" cy="653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Deployment Approach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23674" y="1660684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🌐</a:t>
            </a:r>
            <a:r>
              <a:rPr lang="en-US" sz="2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Web Application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823674" y="2323981"/>
            <a:ext cx="12983051" cy="1260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Built using Streamlit</a:t>
            </a:r>
            <a:endParaRPr lang="en-US" sz="18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Real-time user input via sidebar</a:t>
            </a:r>
            <a:endParaRPr lang="en-US" sz="18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Instant prediction output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23674" y="3920728"/>
            <a:ext cx="2884408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🚀</a:t>
            </a:r>
            <a:r>
              <a:rPr lang="en-US" sz="2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Deployment Options</a:t>
            </a:r>
            <a:endParaRPr lang="en-US" sz="2050" dirty="0"/>
          </a:p>
        </p:txBody>
      </p:sp>
      <p:sp>
        <p:nvSpPr>
          <p:cNvPr id="6" name="Shape 4"/>
          <p:cNvSpPr/>
          <p:nvPr/>
        </p:nvSpPr>
        <p:spPr>
          <a:xfrm>
            <a:off x="823674" y="4584025"/>
            <a:ext cx="4178141" cy="1360646"/>
          </a:xfrm>
          <a:prstGeom prst="roundRect">
            <a:avLst>
              <a:gd name="adj" fmla="val 2594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089422" y="4849773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Local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089422" y="5311140"/>
            <a:ext cx="3646646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streamlit run app.py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5226129" y="4584025"/>
            <a:ext cx="4178141" cy="1360646"/>
          </a:xfrm>
          <a:prstGeom prst="roundRect">
            <a:avLst>
              <a:gd name="adj" fmla="val 2594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491877" y="4849773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Cloud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5491877" y="5311140"/>
            <a:ext cx="3646646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Deployed on Render Web Service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9628584" y="4584025"/>
            <a:ext cx="4178141" cy="1360646"/>
          </a:xfrm>
          <a:prstGeom prst="roundRect">
            <a:avLst>
              <a:gd name="adj" fmla="val 2594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894332" y="4849773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Storage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9894332" y="5311140"/>
            <a:ext cx="3646646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Pre-trained model stored as .pkl file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23674" y="6281142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🧪</a:t>
            </a:r>
            <a:r>
              <a:rPr lang="en-US" sz="2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Verification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823674" y="6944439"/>
            <a:ext cx="12983051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verify_app.py</a:t>
            </a: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script for testing pipeline integrity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6058" y="872609"/>
            <a:ext cx="8346877" cy="585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Scalability &amp; Reliability of the Solution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846058" y="1908929"/>
            <a:ext cx="2343864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⚙</a:t>
            </a:r>
            <a:r>
              <a:rPr lang="en-US" sz="1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Scalability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46058" y="2389703"/>
            <a:ext cx="6211729" cy="1064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LightGBM supports large datasets efficiently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Modular pipeline design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Can integrate with APIs for production systems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846058" y="3634502"/>
            <a:ext cx="2343864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🛡</a:t>
            </a:r>
            <a:r>
              <a:rPr lang="en-US" sz="1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Reliability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46058" y="4115276"/>
            <a:ext cx="6211729" cy="14405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Consistent preprocessing pipeline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Robust feature engineering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Low RMSE ensures stable predictions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Visualization layer helps validate outputs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79995" y="1908929"/>
            <a:ext cx="3950018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🔄</a:t>
            </a:r>
            <a:r>
              <a:rPr lang="en-US" sz="1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Future Scalability Enhancements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579995" y="2389703"/>
            <a:ext cx="6211729" cy="1064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Add real-time traffic API integration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distributed deployment (Docker + Cloud)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Continuous model retraining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579995" y="3634502"/>
            <a:ext cx="2343864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🎯</a:t>
            </a:r>
            <a:r>
              <a:rPr lang="en-US" sz="1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Final Summary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579995" y="4115276"/>
            <a:ext cx="621172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project demonstrates: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579995" y="4590336"/>
            <a:ext cx="6211729" cy="1816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Strong feature engineering strategy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Advanced gradient boosting modeling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Real-time ML deployment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Business-driven solution design</a:t>
            </a:r>
            <a:endParaRPr lang="en-US" sz="165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 predictive accuracy (R² ≈ 82%)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579995" y="6568916"/>
            <a:ext cx="6211729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It bridges Machine Learning + Business Operations + Web Deployment into one production-ready system.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523</Words>
  <Application>Microsoft Office PowerPoint</Application>
  <PresentationFormat>Custom</PresentationFormat>
  <Paragraphs>124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Spline Sans Bold</vt:lpstr>
      <vt:lpstr>Arial</vt:lpstr>
      <vt:lpstr>Consolas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karma Singh</dc:creator>
  <cp:lastModifiedBy>karma Singh</cp:lastModifiedBy>
  <cp:revision>2</cp:revision>
  <dcterms:created xsi:type="dcterms:W3CDTF">2026-02-14T10:59:49Z</dcterms:created>
  <dcterms:modified xsi:type="dcterms:W3CDTF">2026-02-14T11:02:25Z</dcterms:modified>
</cp:coreProperties>
</file>